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73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5BD9-6C32-4CD8-8C5F-09B252CAEF47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9CB0-F79D-4E7E-B684-63191DDD3EB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35514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5BD9-6C32-4CD8-8C5F-09B252CAEF47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9CB0-F79D-4E7E-B684-63191DDD3EB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65631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5BD9-6C32-4CD8-8C5F-09B252CAEF47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9CB0-F79D-4E7E-B684-63191DDD3EB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38896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5BD9-6C32-4CD8-8C5F-09B252CAEF47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9CB0-F79D-4E7E-B684-63191DDD3EB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7589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5BD9-6C32-4CD8-8C5F-09B252CAEF47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9CB0-F79D-4E7E-B684-63191DDD3EB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0840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5BD9-6C32-4CD8-8C5F-09B252CAEF47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9CB0-F79D-4E7E-B684-63191DDD3EB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72252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5BD9-6C32-4CD8-8C5F-09B252CAEF47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9CB0-F79D-4E7E-B684-63191DDD3EB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00770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5BD9-6C32-4CD8-8C5F-09B252CAEF47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9CB0-F79D-4E7E-B684-63191DDD3EB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01459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5BD9-6C32-4CD8-8C5F-09B252CAEF47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9CB0-F79D-4E7E-B684-63191DDD3EB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9248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5BD9-6C32-4CD8-8C5F-09B252CAEF47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9CB0-F79D-4E7E-B684-63191DDD3EB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79832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5BD9-6C32-4CD8-8C5F-09B252CAEF47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9CB0-F79D-4E7E-B684-63191DDD3EB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6145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15BD9-6C32-4CD8-8C5F-09B252CAEF47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89CB0-F79D-4E7E-B684-63191DDD3EB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65013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3848" y="594330"/>
            <a:ext cx="9144000" cy="2387600"/>
          </a:xfrm>
        </p:spPr>
        <p:txBody>
          <a:bodyPr>
            <a:normAutofit/>
          </a:bodyPr>
          <a:lstStyle/>
          <a:p>
            <a:pPr rtl="0"/>
            <a:r>
              <a:rPr lang="en-US" sz="4000" b="1" dirty="0">
                <a:solidFill>
                  <a:srgbClr val="FF0000"/>
                </a:solidFill>
              </a:rPr>
              <a:t>Experiment one</a:t>
            </a:r>
            <a:r>
              <a:rPr lang="en-US" sz="4000" dirty="0">
                <a:solidFill>
                  <a:srgbClr val="FF0000"/>
                </a:solidFill>
              </a:rPr>
              <a:t/>
            </a:r>
            <a:br>
              <a:rPr lang="en-US" sz="4000" dirty="0">
                <a:solidFill>
                  <a:srgbClr val="FF0000"/>
                </a:solidFill>
              </a:rPr>
            </a:br>
            <a:r>
              <a:rPr lang="en-US" sz="4000" b="1" dirty="0">
                <a:solidFill>
                  <a:srgbClr val="FF0000"/>
                </a:solidFill>
              </a:rPr>
              <a:t>Specific heat capacity of liquid by an electrical heating method</a:t>
            </a:r>
            <a:endParaRPr lang="ar-IQ" sz="4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sz="2000" b="1" dirty="0">
                <a:solidFill>
                  <a:srgbClr val="FF0000"/>
                </a:solidFill>
              </a:rPr>
              <a:t>Aim:</a:t>
            </a:r>
            <a:r>
              <a:rPr lang="en-US" sz="2000" dirty="0">
                <a:solidFill>
                  <a:srgbClr val="FF0000"/>
                </a:solidFill>
              </a:rPr>
              <a:t> To measure the specific heat capacity of water using electric method</a:t>
            </a:r>
            <a:r>
              <a:rPr lang="en-US" sz="2000" b="1" dirty="0">
                <a:solidFill>
                  <a:srgbClr val="FF0000"/>
                </a:solidFill>
              </a:rPr>
              <a:t>.</a:t>
            </a:r>
            <a:endParaRPr lang="en-US" sz="2000" dirty="0">
              <a:solidFill>
                <a:srgbClr val="FF0000"/>
              </a:solidFill>
            </a:endParaRPr>
          </a:p>
          <a:p>
            <a:pPr algn="just" rtl="0"/>
            <a:endParaRPr lang="ar-IQ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77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347730" y="342801"/>
                <a:ext cx="10779616" cy="4401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rtl="0"/>
                <a:r>
                  <a:rPr lang="en-US" sz="2000" b="1" dirty="0" smtClean="0">
                    <a:solidFill>
                      <a:srgbClr val="FF0000"/>
                    </a:solidFill>
                  </a:rPr>
                  <a:t>Apparatus:</a:t>
                </a:r>
                <a:endParaRPr lang="en-US" sz="2000" dirty="0" smtClean="0">
                  <a:solidFill>
                    <a:srgbClr val="FF0000"/>
                  </a:solidFill>
                </a:endParaRPr>
              </a:p>
              <a:p>
                <a:pPr marL="342900" indent="-342900" algn="just" rtl="0">
                  <a:buFont typeface="+mj-lt"/>
                  <a:buAutoNum type="arabicPeriod"/>
                </a:pPr>
                <a:r>
                  <a:rPr lang="en-US" sz="2000" dirty="0" smtClean="0"/>
                  <a:t>Copper calorimeter with outer jacket of suitable lagging</a:t>
                </a:r>
              </a:p>
              <a:p>
                <a:pPr marL="342900" indent="-342900" algn="just" rtl="0">
                  <a:buFont typeface="+mj-lt"/>
                  <a:buAutoNum type="arabicPeriod"/>
                </a:pPr>
                <a:r>
                  <a:rPr lang="en-US" sz="2000" dirty="0" smtClean="0"/>
                  <a:t>Thermometer 0-50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℃ </m:t>
                    </m:r>
                  </m:oMath>
                </a14:m>
                <a:r>
                  <a:rPr lang="en-US" sz="2000" dirty="0"/>
                  <a:t> in 0.2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℃ 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.</a:t>
                </a:r>
              </a:p>
              <a:p>
                <a:pPr marL="342900" indent="-342900" algn="just" rtl="0">
                  <a:buFont typeface="+mj-lt"/>
                  <a:buAutoNum type="arabicPeriod"/>
                </a:pPr>
                <a:r>
                  <a:rPr lang="en-US" sz="2000" dirty="0" smtClean="0"/>
                  <a:t>Stirrer </a:t>
                </a:r>
                <a:r>
                  <a:rPr lang="en-US" sz="2000" dirty="0"/>
                  <a:t>made from bare copper </a:t>
                </a:r>
                <a:r>
                  <a:rPr lang="en-US" sz="2000" dirty="0" smtClean="0"/>
                  <a:t>wire.</a:t>
                </a:r>
              </a:p>
              <a:p>
                <a:pPr marL="342900" indent="-342900" algn="just" rtl="0">
                  <a:buFont typeface="+mj-lt"/>
                  <a:buAutoNum type="arabicPeriod"/>
                </a:pPr>
                <a:r>
                  <a:rPr lang="en-US" sz="2000" dirty="0" smtClean="0"/>
                  <a:t>Two </a:t>
                </a:r>
                <a:r>
                  <a:rPr lang="en-US" sz="2000" dirty="0"/>
                  <a:t>thick copper leads connected to a heating </a:t>
                </a:r>
                <a:r>
                  <a:rPr lang="en-US" sz="2000" dirty="0" smtClean="0"/>
                  <a:t>coil.</a:t>
                </a:r>
              </a:p>
              <a:p>
                <a:pPr marL="342900" indent="-342900" algn="just" rtl="0">
                  <a:buFont typeface="+mj-lt"/>
                  <a:buAutoNum type="arabicPeriod"/>
                </a:pPr>
                <a:r>
                  <a:rPr lang="en-US" sz="2000" dirty="0" err="1" smtClean="0"/>
                  <a:t>D.c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voltage </a:t>
                </a:r>
                <a:r>
                  <a:rPr lang="en-US" sz="2000" dirty="0" smtClean="0"/>
                  <a:t>supply.</a:t>
                </a:r>
              </a:p>
              <a:p>
                <a:pPr marL="342900" indent="-342900" algn="just" rtl="0">
                  <a:buFont typeface="+mj-lt"/>
                  <a:buAutoNum type="arabicPeriod"/>
                </a:pPr>
                <a:r>
                  <a:rPr lang="en-US" sz="2000" dirty="0" smtClean="0"/>
                  <a:t>A </a:t>
                </a:r>
                <a:r>
                  <a:rPr lang="en-US" sz="2000" dirty="0"/>
                  <a:t>Voltmeter reading to </a:t>
                </a:r>
                <a:r>
                  <a:rPr lang="en-US" sz="2000" dirty="0" smtClean="0"/>
                  <a:t>6V.</a:t>
                </a:r>
              </a:p>
              <a:p>
                <a:pPr marL="342900" indent="-342900" algn="just" rtl="0">
                  <a:buFont typeface="+mj-lt"/>
                  <a:buAutoNum type="arabicPeriod"/>
                </a:pPr>
                <a:r>
                  <a:rPr lang="en-US" sz="2000" dirty="0" smtClean="0"/>
                  <a:t>An </a:t>
                </a:r>
                <a:r>
                  <a:rPr lang="en-US" sz="2000" dirty="0"/>
                  <a:t>ammeter reading to </a:t>
                </a:r>
                <a:r>
                  <a:rPr lang="en-US" sz="2000" dirty="0" smtClean="0"/>
                  <a:t>3A.</a:t>
                </a:r>
              </a:p>
              <a:p>
                <a:pPr marL="342900" indent="-342900" algn="just" rtl="0">
                  <a:buFont typeface="+mj-lt"/>
                  <a:buAutoNum type="arabicPeriod"/>
                </a:pPr>
                <a:r>
                  <a:rPr lang="en-US" sz="2000" dirty="0" smtClean="0"/>
                  <a:t>A </a:t>
                </a:r>
                <a:r>
                  <a:rPr lang="en-US" sz="2000" dirty="0"/>
                  <a:t>rheostat capable of taking a current of </a:t>
                </a:r>
                <a:r>
                  <a:rPr lang="en-US" sz="2000" dirty="0" smtClean="0"/>
                  <a:t>2A.</a:t>
                </a:r>
              </a:p>
              <a:p>
                <a:pPr marL="342900" indent="-342900" algn="just" rtl="0">
                  <a:buFont typeface="+mj-lt"/>
                  <a:buAutoNum type="arabicPeriod"/>
                </a:pPr>
                <a:r>
                  <a:rPr lang="en-US" sz="2000" dirty="0" smtClean="0"/>
                  <a:t>Circuit </a:t>
                </a:r>
                <a:r>
                  <a:rPr lang="en-US" sz="2000" dirty="0"/>
                  <a:t>key </a:t>
                </a:r>
                <a:endParaRPr lang="en-US" sz="2000" dirty="0" smtClean="0"/>
              </a:p>
              <a:p>
                <a:pPr marL="342900" indent="-342900" algn="just" rtl="0">
                  <a:buFont typeface="+mj-lt"/>
                  <a:buAutoNum type="arabicPeriod"/>
                </a:pPr>
                <a:r>
                  <a:rPr lang="en-US" sz="2000" dirty="0" smtClean="0"/>
                  <a:t>Stop watch.</a:t>
                </a:r>
              </a:p>
              <a:p>
                <a:pPr marL="342900" indent="-342900" algn="l" rtl="0">
                  <a:buFont typeface="+mj-lt"/>
                  <a:buAutoNum type="arabicPeriod"/>
                </a:pPr>
                <a:r>
                  <a:rPr lang="en-US" sz="2000" dirty="0" smtClean="0"/>
                  <a:t>Suitable </a:t>
                </a:r>
                <a:r>
                  <a:rPr lang="en-US" sz="2000" dirty="0"/>
                  <a:t>liquid (water, glycerin or paraffin)</a:t>
                </a:r>
                <a:br>
                  <a:rPr lang="en-US" sz="2000" dirty="0"/>
                </a:br>
                <a:r>
                  <a:rPr lang="en-US" sz="2000" dirty="0"/>
                  <a:t/>
                </a:r>
                <a:br>
                  <a:rPr lang="en-US" sz="2000" dirty="0"/>
                </a:br>
                <a:endParaRPr lang="ar-IQ" sz="2000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730" y="342801"/>
                <a:ext cx="10779616" cy="4401205"/>
              </a:xfrm>
              <a:prstGeom prst="rect">
                <a:avLst/>
              </a:prstGeom>
              <a:blipFill rotWithShape="0">
                <a:blip r:embed="rId2"/>
                <a:stretch>
                  <a:fillRect l="-622" t="-693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588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0" y="324527"/>
                <a:ext cx="11642502" cy="71320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marR="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FF0000"/>
                    </a:solidFill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PROCEDURE:</a:t>
                </a:r>
                <a:endParaRPr lang="en-US" sz="200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sz="2000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Find the mass of the calorimeter while it is empty</a:t>
                </a:r>
                <a:r>
                  <a:rPr lang="en-US" sz="2000" b="1" dirty="0" smtClean="0">
                    <a:solidFill>
                      <a:srgbClr val="FF0000"/>
                    </a:solidFill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.</a:t>
                </a:r>
                <a:endParaRPr lang="en-US" sz="200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sz="2000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Fill the calorimeter with 200 ml of water to cover the heating coil and find its mass again.</a:t>
                </a:r>
                <a:endParaRPr lang="en-US" sz="200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sz="2000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Calculate the mass of the water</a:t>
                </a:r>
                <a:r>
                  <a:rPr lang="en-US" sz="2000" b="1" dirty="0" smtClean="0">
                    <a:solidFill>
                      <a:srgbClr val="FF0000"/>
                    </a:solidFill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.</a:t>
                </a:r>
                <a:endParaRPr lang="en-US" sz="20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sz="2000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Connect up the electrical circuit as shown in the diagram.</a:t>
                </a:r>
              </a:p>
              <a:p>
                <a:pPr marL="342900" indent="-342900" algn="just" rtl="0">
                  <a:lnSpc>
                    <a:spcPct val="107000"/>
                  </a:lnSpc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sz="2000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Switch on the current for just sufficient time to allow the adjustment of rheostat to give a current of about 2A with both ammeter and voltmeter registering convenient readings. Switch off.</a:t>
                </a: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sz="2000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Stir and wait a few minutes for the temperature of the liquid to become steady at room temperature.</a:t>
                </a: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sz="2000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Read the temperature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>
                            <a:latin typeface="TimesNewRomanPSMT"/>
                            <a:ea typeface="Calibri" panose="020F0502020204030204" pitchFamily="34" charset="0"/>
                            <a:cs typeface="TimesNewRomanPSMT"/>
                          </a:rPr>
                        </m:ctrlPr>
                      </m:sSubPr>
                      <m:e>
                        <m:r>
                          <a:rPr lang="en-US" sz="2000">
                            <a:latin typeface="TimesNewRomanPSMT"/>
                            <a:ea typeface="Calibri" panose="020F0502020204030204" pitchFamily="34" charset="0"/>
                            <a:cs typeface="TimesNewRomanPSMT"/>
                          </a:rPr>
                          <m:t>𝜃</m:t>
                        </m:r>
                      </m:e>
                      <m:sub>
                        <m:r>
                          <a:rPr lang="en-US" sz="2000">
                            <a:latin typeface="TimesNewRomanPSMT"/>
                            <a:ea typeface="Calibri" panose="020F0502020204030204" pitchFamily="34" charset="0"/>
                            <a:cs typeface="TimesNewRomanPSMT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 accurately and switch on the current at the same instant as a stop –watch.</a:t>
                </a: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sz="2000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Stirring continuously and keeping the ammeter reading constant by mean of rheostat </a:t>
                </a: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sz="2000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Record the temperature and  also the voltmeter readings every half minute.</a:t>
                </a: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sz="2000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After the temperature has risen by a about </a:t>
                </a:r>
                <a14:m>
                  <m:oMath xmlns:m="http://schemas.openxmlformats.org/officeDocument/2006/math">
                    <m:r>
                      <a:rPr lang="en-US" sz="2000">
                        <a:latin typeface="TimesNewRomanPSMT"/>
                        <a:ea typeface="Calibri" panose="020F0502020204030204" pitchFamily="34" charset="0"/>
                        <a:cs typeface="TimesNewRomanPSMT"/>
                      </a:rPr>
                      <m:t>10</m:t>
                    </m:r>
                    <m:r>
                      <a:rPr lang="en-US" sz="2000">
                        <a:latin typeface="TimesNewRomanPSMT"/>
                        <a:ea typeface="Calibri" panose="020F0502020204030204" pitchFamily="34" charset="0"/>
                        <a:cs typeface="TimesNewRomanPSMT"/>
                      </a:rPr>
                      <m:t> ℃</m:t>
                    </m:r>
                  </m:oMath>
                </a14:m>
                <a:r>
                  <a:rPr lang="en-US" sz="2000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 ,note the time t and switch off the current but not the stop watch and continue to stir and record the temperature every half-minute for a further time t.</a:t>
                </a: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endParaRPr lang="en-US" sz="200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b="1" dirty="0" smtClean="0">
                    <a:solidFill>
                      <a:srgbClr val="FF0000"/>
                    </a:solidFill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 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24527"/>
                <a:ext cx="11642502" cy="7132017"/>
              </a:xfrm>
              <a:prstGeom prst="rect">
                <a:avLst/>
              </a:prstGeom>
              <a:blipFill rotWithShape="0">
                <a:blip r:embed="rId2"/>
                <a:stretch>
                  <a:fillRect l="-471" t="-427" r="-524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759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195</Words>
  <Application>Microsoft Office PowerPoint</Application>
  <PresentationFormat>Widescreen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TimesNewRomanPSMT</vt:lpstr>
      <vt:lpstr>Office Theme</vt:lpstr>
      <vt:lpstr>Experiment one Specific heat capacity of liquid by an electrical heating method</vt:lpstr>
      <vt:lpstr>PowerPoint Presentation</vt:lpstr>
      <vt:lpstr>PowerPoint Presentation</vt:lpstr>
    </vt:vector>
  </TitlesOfParts>
  <Company>Shamfuture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Shamfuture</dc:creator>
  <cp:lastModifiedBy>Shamfuture</cp:lastModifiedBy>
  <cp:revision>4</cp:revision>
  <dcterms:created xsi:type="dcterms:W3CDTF">2017-12-31T18:53:24Z</dcterms:created>
  <dcterms:modified xsi:type="dcterms:W3CDTF">2017-12-31T19:03:25Z</dcterms:modified>
</cp:coreProperties>
</file>